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70" r:id="rId7"/>
    <p:sldId id="271" r:id="rId8"/>
    <p:sldId id="269" r:id="rId9"/>
    <p:sldId id="275" r:id="rId10"/>
    <p:sldId id="259" r:id="rId11"/>
    <p:sldId id="260" r:id="rId12"/>
    <p:sldId id="278" r:id="rId13"/>
    <p:sldId id="276" r:id="rId14"/>
    <p:sldId id="277" r:id="rId15"/>
    <p:sldId id="261" r:id="rId16"/>
    <p:sldId id="283" r:id="rId17"/>
    <p:sldId id="279" r:id="rId18"/>
    <p:sldId id="262" r:id="rId19"/>
    <p:sldId id="281" r:id="rId20"/>
    <p:sldId id="272" r:id="rId21"/>
    <p:sldId id="263" r:id="rId22"/>
    <p:sldId id="264" r:id="rId23"/>
    <p:sldId id="284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D1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688-1FB4-49A9-B117-C5AE464D23F5}" type="datetimeFigureOut">
              <a:rPr lang="it-IT" smtClean="0"/>
              <a:pPr/>
              <a:t>22/09/2022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E93-2C12-4A7F-8B2B-F55D54D394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688-1FB4-49A9-B117-C5AE464D23F5}" type="datetimeFigureOut">
              <a:rPr lang="it-IT" smtClean="0"/>
              <a:pPr/>
              <a:t>22/09/2022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E93-2C12-4A7F-8B2B-F55D54D394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688-1FB4-49A9-B117-C5AE464D23F5}" type="datetimeFigureOut">
              <a:rPr lang="it-IT" smtClean="0"/>
              <a:pPr/>
              <a:t>22/09/2022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E93-2C12-4A7F-8B2B-F55D54D394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688-1FB4-49A9-B117-C5AE464D23F5}" type="datetimeFigureOut">
              <a:rPr lang="it-IT" smtClean="0"/>
              <a:pPr/>
              <a:t>22/09/2022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E93-2C12-4A7F-8B2B-F55D54D394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688-1FB4-49A9-B117-C5AE464D23F5}" type="datetimeFigureOut">
              <a:rPr lang="it-IT" smtClean="0"/>
              <a:pPr/>
              <a:t>22/09/2022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E93-2C12-4A7F-8B2B-F55D54D394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688-1FB4-49A9-B117-C5AE464D23F5}" type="datetimeFigureOut">
              <a:rPr lang="it-IT" smtClean="0"/>
              <a:pPr/>
              <a:t>22/09/2022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E93-2C12-4A7F-8B2B-F55D54D394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688-1FB4-49A9-B117-C5AE464D23F5}" type="datetimeFigureOut">
              <a:rPr lang="it-IT" smtClean="0"/>
              <a:pPr/>
              <a:t>22/09/2022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E93-2C12-4A7F-8B2B-F55D54D394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688-1FB4-49A9-B117-C5AE464D23F5}" type="datetimeFigureOut">
              <a:rPr lang="it-IT" smtClean="0"/>
              <a:pPr/>
              <a:t>22/09/2022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E93-2C12-4A7F-8B2B-F55D54D394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688-1FB4-49A9-B117-C5AE464D23F5}" type="datetimeFigureOut">
              <a:rPr lang="it-IT" smtClean="0"/>
              <a:pPr/>
              <a:t>22/09/2022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E93-2C12-4A7F-8B2B-F55D54D394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688-1FB4-49A9-B117-C5AE464D23F5}" type="datetimeFigureOut">
              <a:rPr lang="it-IT" smtClean="0"/>
              <a:pPr/>
              <a:t>22/09/2022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E93-2C12-4A7F-8B2B-F55D54D394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688-1FB4-49A9-B117-C5AE464D23F5}" type="datetimeFigureOut">
              <a:rPr lang="it-IT" smtClean="0"/>
              <a:pPr/>
              <a:t>22/09/2022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E93-2C12-4A7F-8B2B-F55D54D394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38688-1FB4-49A9-B117-C5AE464D23F5}" type="datetimeFigureOut">
              <a:rPr lang="it-IT" smtClean="0"/>
              <a:pPr/>
              <a:t>22/09/2022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90E93-2C12-4A7F-8B2B-F55D54D3941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 RIVOLUZIONE INDUSTRIALE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simon\Desktop\MATERIALI\03 QUINTA\STORIA QUINTA\seconda rivoluzione industriale\maxresdefault.jpg"/>
          <p:cNvPicPr>
            <a:picLocks noChangeAspect="1" noChangeArrowheads="1"/>
          </p:cNvPicPr>
          <p:nvPr/>
        </p:nvPicPr>
        <p:blipFill>
          <a:blip r:embed="rId2" cstate="print"/>
          <a:srcRect t="11632" b="11805"/>
          <a:stretch>
            <a:fillRect/>
          </a:stretch>
        </p:blipFill>
        <p:spPr bwMode="auto">
          <a:xfrm>
            <a:off x="0" y="2919980"/>
            <a:ext cx="9144000" cy="3938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imon\Desktop\MATERIALI\03 QUINTA\STORIA QUINTA\seconda rivoluzione industriale\fiat.png"/>
          <p:cNvPicPr>
            <a:picLocks noChangeAspect="1" noChangeArrowheads="1"/>
          </p:cNvPicPr>
          <p:nvPr/>
        </p:nvPicPr>
        <p:blipFill>
          <a:blip r:embed="rId2" cstate="print"/>
          <a:srcRect r="23124"/>
          <a:stretch>
            <a:fillRect/>
          </a:stretch>
        </p:blipFill>
        <p:spPr bwMode="auto">
          <a:xfrm>
            <a:off x="3286084" y="0"/>
            <a:ext cx="5857916" cy="4000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14282" y="642918"/>
            <a:ext cx="5500726" cy="550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200" dirty="0" smtClean="0"/>
              <a:t>Le </a:t>
            </a:r>
            <a:r>
              <a:rPr lang="it-IT" sz="3200" dirty="0"/>
              <a:t>prime automobili (Fiat in Italia; Peugeot e Renault in Francia; Rolls-Royce in Inghilterra; Ford negli USA) avevano </a:t>
            </a:r>
            <a:r>
              <a:rPr lang="it-IT" sz="3200" b="1" dirty="0"/>
              <a:t>costi altissimi</a:t>
            </a:r>
            <a:r>
              <a:rPr lang="it-IT" sz="3200" dirty="0"/>
              <a:t> ed erano solo per i ricchi. Fu con la Prima guerra mondiale che si sviluppò la produzione di macchine più semplici a minor costo e le macchine divennero uno dei primi prodotti di MASSA.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32" y="4286232"/>
            <a:ext cx="2571768" cy="2571768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7158" y="857232"/>
            <a:ext cx="83582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PRODUZIONE IN SERIE: TAYLORISMO E FORDISMO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Fabbricazione di prodotti 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complessi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unendo tra loro pezzi di misure 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standard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organizzazione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scientifica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della 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produzione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32681"/>
          <a:stretch>
            <a:fillRect/>
          </a:stretch>
        </p:blipFill>
        <p:spPr bwMode="auto">
          <a:xfrm>
            <a:off x="5857884" y="428604"/>
            <a:ext cx="3286116" cy="464347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0" y="0"/>
            <a:ext cx="6786578" cy="64940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INGEGNERE AMERICANO TAYLOR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it-IT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Cerca di stabilire il metodo </a:t>
            </a:r>
            <a:r>
              <a:rPr lang="it-IT" sz="32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più efficiente e meno costoso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di produrre ogni bene: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32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Eliminazione dei tempi morti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32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Scomposizione del lavoro in tanti piccoli gesti RIPETITIVI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(nessun bisogno di SPECIALIZZAZIONE)…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ognuno svolto da un operaio attentamente </a:t>
            </a:r>
            <a:r>
              <a:rPr lang="it-IT" sz="3200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sorvegliato…</a:t>
            </a:r>
            <a:endParaRPr lang="it-IT" sz="3200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in un </a:t>
            </a:r>
            <a:r>
              <a:rPr lang="it-IT" sz="32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tempo stabilito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10" y="500042"/>
            <a:ext cx="6429404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CATENA </a:t>
            </a:r>
            <a:r>
              <a:rPr lang="it-IT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lang="it-IT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MONTAGGIO</a:t>
            </a:r>
            <a:endParaRPr lang="it-IT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applicata per la prima volta nelle industrie automobilistiche di </a:t>
            </a:r>
            <a:r>
              <a:rPr lang="it-IT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FORD 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(“</a:t>
            </a:r>
            <a:r>
              <a:rPr lang="it-IT" sz="32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FORDISMO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”).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it-IT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MODELLO T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vcosta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meno (dai 950 dollari del 1908 ai 360 del 1917)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vha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un mercato assai più ampio </a:t>
            </a:r>
            <a:endParaRPr lang="it-IT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929198"/>
            <a:ext cx="2690158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mon\Desktop\MATERIALI\03 QUINTA\inseriti\taylorismo fordism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771525"/>
            <a:ext cx="8743950" cy="53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4057233"/>
            <a:ext cx="8501122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FORTE INDUSTRIALIZZAZIONE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NASCITA </a:t>
            </a:r>
            <a:r>
              <a:rPr kumimoji="0" lang="it-IT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UNA NUOVA CLASSE SOCIALE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QUELLA DEGLI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OPERAI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it-IT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PROLETARIATO</a:t>
            </a: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678661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112" descr="collega2-depositphotos-bgremo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000240"/>
            <a:ext cx="698500" cy="701675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000100" y="642918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EMERGE LA QUESTIONE OPERAIA</a:t>
            </a:r>
            <a:endParaRPr lang="it-IT" sz="3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500042"/>
            <a:ext cx="828680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 vita degli </a:t>
            </a:r>
            <a:r>
              <a:rPr lang="it-IT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operai…</a:t>
            </a:r>
            <a:endParaRPr lang="it-IT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MISERIA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il salario era appena sufficiente alla sopravvivenza.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FRUTTAMENTO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si lavorava per sei giorni alla 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settimana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(a volte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15 ore al 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giorno). 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Anche le donne e i bambini erano 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arruolati, a 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salario ridotto.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MANCANZA </a:t>
            </a:r>
            <a:r>
              <a:rPr lang="it-IT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OGNI DIRITTO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niente sicurezza sul lavoro, nessuna garanzia in caso di infortunio (o gravidanza), nessuna pensione.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DISOCCUPAZIONE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le migrazioni per cercare lavoro erano all’ordine del 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giorno e 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 disoccupazione sempre alle 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porte.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ABITAZIONI FATISCENTI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 quartieri operai nascevano spesso vicino alle stesse fabbriche ed erano veri e propri ghetti, con abitazioni accatastate senza alcun progetto. Mancava tutto: ogni stanza spesso serviva a un’intera famiglia e i letti venivano usati collettivamente; perfino la fornitura dell’acqua era considerata secondaria rispetto al funzionamento della fabbrica. Si viveva in un sudiciume pazzesco: la spazzatura veniva buttata nelle strade e lì rimaneva; i maiali scorrazzavano per le strade; i gabinetti mancavano (a Manchester, nel 1843, un gabinetto per 212 persone!).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simon\Desktop\MATERIALI\03 QUINTA\STORIA QUINTA\seconda rivoluzione industriale\sindacati-wecanjob.png"/>
          <p:cNvPicPr>
            <a:picLocks noChangeAspect="1" noChangeArrowheads="1"/>
          </p:cNvPicPr>
          <p:nvPr/>
        </p:nvPicPr>
        <p:blipFill>
          <a:blip r:embed="rId2" cstate="print">
            <a:lum bright="50000"/>
          </a:blip>
          <a:stretch>
            <a:fillRect/>
          </a:stretch>
        </p:blipFill>
        <p:spPr bwMode="auto">
          <a:xfrm>
            <a:off x="0" y="0"/>
            <a:ext cx="9147626" cy="5429264"/>
          </a:xfrm>
          <a:prstGeom prst="rect">
            <a:avLst/>
          </a:prstGeom>
          <a:noFill/>
          <a:ln>
            <a:noFill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3072348"/>
            <a:ext cx="9144000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ascita delle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ASSOCIAZIONI SINDACALI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dei contratti collettivi)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Lottano per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il </a:t>
            </a:r>
            <a:r>
              <a:rPr kumimoji="0" lang="it-IT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salario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degli operai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le </a:t>
            </a:r>
            <a:r>
              <a:rPr kumimoji="0" lang="it-IT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condizioni di lavoro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(minor numero di ore lavorative, soprattutto per bambini e donne; maggior sicurezza;coperture in caso di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malattia…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la </a:t>
            </a:r>
            <a:r>
              <a:rPr kumimoji="0" lang="it-IT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partecipazione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degli operai alla vita politica</a:t>
            </a:r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 prendere coscienza di sé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5036" r="2878"/>
          <a:stretch>
            <a:fillRect/>
          </a:stretch>
        </p:blipFill>
        <p:spPr bwMode="auto">
          <a:xfrm>
            <a:off x="0" y="1714488"/>
            <a:ext cx="9144000" cy="515838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285728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rime 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associazioni 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sindacali: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Inghilterra 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it-IT" sz="32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Trade</a:t>
            </a:r>
            <a:r>
              <a:rPr lang="it-IT" sz="3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32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Unions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attorno al 1820).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85720" y="4000504"/>
            <a:ext cx="8643998" cy="2062103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Il </a:t>
            </a:r>
            <a:r>
              <a:rPr lang="it-IT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diritto allo sciopero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non era riconosciuto: era considerato un attentato agli interessi economici nazionali (intervenivano polizia ed esercito).</a:t>
            </a:r>
            <a:endParaRPr lang="it-IT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57290" y="1857364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b="1" dirty="0" smtClean="0"/>
              <a:t>STRETTO LEGAME TRA </a:t>
            </a:r>
            <a:r>
              <a:rPr lang="it-IT" sz="3200" b="1" dirty="0" smtClean="0">
                <a:solidFill>
                  <a:srgbClr val="FF0000"/>
                </a:solidFill>
              </a:rPr>
              <a:t>SCIENZA</a:t>
            </a:r>
            <a:r>
              <a:rPr lang="it-IT" sz="3200" b="1" dirty="0" smtClean="0"/>
              <a:t> E </a:t>
            </a:r>
            <a:r>
              <a:rPr lang="it-IT" sz="3200" b="1" dirty="0" smtClean="0">
                <a:solidFill>
                  <a:srgbClr val="2BD115"/>
                </a:solidFill>
              </a:rPr>
              <a:t>TECNICA</a:t>
            </a:r>
            <a:r>
              <a:rPr lang="it-IT" sz="3200" dirty="0" smtClean="0"/>
              <a:t> </a:t>
            </a:r>
          </a:p>
          <a:p>
            <a:endParaRPr lang="it-IT" sz="3200" dirty="0" smtClean="0"/>
          </a:p>
          <a:p>
            <a:r>
              <a:rPr lang="it-IT" sz="3200" dirty="0" smtClean="0"/>
              <a:t>Tantissime </a:t>
            </a:r>
            <a:r>
              <a:rPr lang="it-IT" sz="3200" u="sng" dirty="0" smtClean="0"/>
              <a:t>nuove </a:t>
            </a:r>
            <a:r>
              <a:rPr lang="it-IT" sz="3200" u="sng" dirty="0"/>
              <a:t>tecnologie</a:t>
            </a:r>
            <a:r>
              <a:rPr lang="it-IT" sz="3200" dirty="0"/>
              <a:t> </a:t>
            </a:r>
            <a:r>
              <a:rPr lang="it-IT" sz="3200" dirty="0" smtClean="0"/>
              <a:t>che </a:t>
            </a:r>
            <a:r>
              <a:rPr lang="it-IT" sz="3200" u="sng" dirty="0" smtClean="0"/>
              <a:t>rivoluzionano</a:t>
            </a:r>
            <a:r>
              <a:rPr lang="it-IT" sz="3200" dirty="0" smtClean="0"/>
              <a:t> la vita e danno forte </a:t>
            </a:r>
            <a:r>
              <a:rPr lang="it-IT" sz="3200" dirty="0"/>
              <a:t>impulso al </a:t>
            </a:r>
            <a:r>
              <a:rPr lang="it-IT" sz="3200" u="sng" dirty="0"/>
              <a:t>mercato</a:t>
            </a:r>
            <a:r>
              <a:rPr lang="it-IT" sz="3200" dirty="0"/>
              <a:t>. </a:t>
            </a:r>
            <a:endParaRPr lang="it-IT" sz="32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6500826" y="2857496"/>
            <a:ext cx="1643074" cy="36933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POSITIVISMO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57224" y="357166"/>
            <a:ext cx="707236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PERIODO</a:t>
            </a:r>
            <a:r>
              <a:rPr lang="it-IT" sz="3600" dirty="0" smtClean="0"/>
              <a:t>: secondo cinquantennio dell’Ottocento / inizio Novecento </a:t>
            </a:r>
          </a:p>
        </p:txBody>
      </p:sp>
      <p:cxnSp>
        <p:nvCxnSpPr>
          <p:cNvPr id="6" name="Connettore 2 5"/>
          <p:cNvCxnSpPr>
            <a:endCxn id="3" idx="1"/>
          </p:cNvCxnSpPr>
          <p:nvPr/>
        </p:nvCxnSpPr>
        <p:spPr>
          <a:xfrm>
            <a:off x="5072066" y="2500306"/>
            <a:ext cx="1428760" cy="54185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357166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i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it-IT" sz="2400" i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Italia?</a:t>
            </a:r>
            <a:endParaRPr lang="it-IT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1906: </a:t>
            </a:r>
            <a:r>
              <a:rPr lang="it-IT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Confederazione Generale del </a:t>
            </a:r>
            <a:r>
              <a:rPr lang="it-IT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Lavoro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(fu 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lang="it-IT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Cgdl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lanciare il 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primo sciopero generale della storia italiana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opo 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 parentesi fascista, la nostra Costituzione (1948) sancì nell’</a:t>
            </a:r>
            <a:r>
              <a:rPr lang="it-IT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art.39 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lang="it-IT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libertà di associazione sindacale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it-IT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PRINCIPALI SINDACATI DEL DOPOGUERRA: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CGIL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Confederazione Generale italiana del lavoro), di inclinazione socialista e comunista, </a:t>
            </a:r>
            <a:endParaRPr lang="it-IT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CISL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(Confederazione italiana sindacati lavoratori), cattolica, </a:t>
            </a:r>
            <a:endParaRPr lang="it-IT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UIL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(Unione italiana del lavoro), che riuniva repubblicani, liberali, socialdemocratico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C:\Users\simon\Desktop\MATERIALI\03 QUINTA\STORIA QUINTA\seconda rivoluzione industriale\sindacati-966x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726" y="5430122"/>
            <a:ext cx="4205274" cy="1427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470394"/>
            <a:ext cx="81439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sviluppano anche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PARTITI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operai 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socialisti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 ispirazione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MARXISTA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Inoltre: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nel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1864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nasce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PRIMA INTERNAZIONALE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una </a:t>
            </a: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sorta di partito internazionale che doveva coordinare tutti i partiti operai europei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nel 1891 nasce l</a:t>
            </a:r>
            <a:r>
              <a:rPr lang="it-IT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SECONDA INTERNAZIONALE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(federazione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 partiti e sindacati operai con il compito di orientare, pur </a:t>
            </a: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nel rispetto delle autonomie nazionali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i vari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gruppi).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in Italia?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Il 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Partito Socialista italiano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venne fondato nel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1892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Genova;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l’esponente di spicco del movimento è Filippo Turati.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C:\Users\simon\Desktop\MATERIALI\03 QUINTA\STORIA QUINTA\seconda rivoluzione industriale\Karl_Mar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050" y="1"/>
            <a:ext cx="1584950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2844" y="517802"/>
            <a:ext cx="864399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CHIESA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Pio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IX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nel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1864, con il </a:t>
            </a:r>
            <a:r>
              <a:rPr kumimoji="0" lang="it-IT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Sillabo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condanna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tutti </a:t>
            </a:r>
            <a:r>
              <a:rPr kumimoji="0" lang="it-IT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gli errori della </a:t>
            </a:r>
            <a:r>
              <a:rPr kumimoji="0" lang="it-IT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modernità</a:t>
            </a:r>
            <a:r>
              <a:rPr lang="it-IT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“volontà del popolo”, il socialismo e il comunismo, lo spirito laico e il liberalismo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r>
              <a:rPr kumimoji="0" lang="it-IT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ribadisce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l’infallibilità 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 papa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problema sociale venne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affrontato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dai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cattolici</a:t>
            </a:r>
            <a:r>
              <a:rPr lang="it-IT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con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attività assistenziali e di aiuto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428868"/>
            <a:ext cx="450340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Users\Simone\Desktop\2017-18\5A\società di mass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214282" y="214290"/>
            <a:ext cx="8715436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8" y="285728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600" dirty="0" smtClean="0"/>
              <a:t>Grandi </a:t>
            </a:r>
            <a:r>
              <a:rPr lang="it-IT" sz="3600" dirty="0" smtClean="0">
                <a:solidFill>
                  <a:srgbClr val="FF0000"/>
                </a:solidFill>
              </a:rPr>
              <a:t>ESPOSIZIONI UNIVERSALI</a:t>
            </a:r>
            <a:r>
              <a:rPr lang="it-IT" sz="3600" dirty="0" smtClean="0"/>
              <a:t>, specchio di questo </a:t>
            </a:r>
            <a:r>
              <a:rPr lang="it-IT" sz="3600" b="1" dirty="0" smtClean="0"/>
              <a:t>terremoto tecnologico</a:t>
            </a:r>
            <a:r>
              <a:rPr lang="it-IT" sz="3600" dirty="0" smtClean="0"/>
              <a:t>; tra esse ricordiamo la prima Esposizione, quella del </a:t>
            </a:r>
            <a:r>
              <a:rPr lang="it-IT" sz="3600" b="1" u="sng" dirty="0" smtClean="0"/>
              <a:t>1851 al Crystal Palace di Londra</a:t>
            </a:r>
            <a:r>
              <a:rPr lang="it-IT" sz="3600" dirty="0" smtClean="0"/>
              <a:t>, e quella parigina del </a:t>
            </a:r>
            <a:r>
              <a:rPr lang="it-IT" sz="3600" b="1" u="sng" dirty="0" smtClean="0"/>
              <a:t>1889</a:t>
            </a:r>
            <a:r>
              <a:rPr lang="it-IT" sz="3600" dirty="0" smtClean="0"/>
              <a:t>, il cui simbolo è la </a:t>
            </a:r>
            <a:r>
              <a:rPr lang="it-IT" sz="3600" b="1" u="sng" dirty="0" smtClean="0"/>
              <a:t>Torre Eiffel</a:t>
            </a:r>
            <a:r>
              <a:rPr lang="it-IT" sz="3600" dirty="0" smtClean="0"/>
              <a:t>.</a:t>
            </a:r>
            <a:endParaRPr lang="it-IT" sz="3600" dirty="0"/>
          </a:p>
        </p:txBody>
      </p:sp>
      <p:pic>
        <p:nvPicPr>
          <p:cNvPr id="2050" name="Picture 2" descr="C:\Users\simon\Desktop\MATERIALI\03 QUINTA\STORIA QUINTA\seconda rivoluzione industriale\Exposition_universde_1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286124"/>
            <a:ext cx="4643470" cy="3180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imon\Desktop\MATERIALI\03 QUINTA\STORIA QUINTA\seconda rivoluzione industriale\acciaio.jpg"/>
          <p:cNvPicPr>
            <a:picLocks noChangeAspect="1" noChangeArrowheads="1"/>
          </p:cNvPicPr>
          <p:nvPr/>
        </p:nvPicPr>
        <p:blipFill>
          <a:blip r:embed="rId2" cstate="print">
            <a:lum bright="62000" contrast="12000"/>
          </a:blip>
          <a:srcRect/>
          <a:stretch>
            <a:fillRect/>
          </a:stretch>
        </p:blipFill>
        <p:spPr bwMode="auto">
          <a:xfrm>
            <a:off x="0" y="4500570"/>
            <a:ext cx="3791409" cy="2357430"/>
          </a:xfrm>
          <a:prstGeom prst="rect">
            <a:avLst/>
          </a:prstGeom>
          <a:noFill/>
        </p:spPr>
      </p:pic>
      <p:pic>
        <p:nvPicPr>
          <p:cNvPr id="3074" name="Picture 2" descr="C:\Users\simon\Desktop\MATERIALI\03 QUINTA\STORIA QUINTA\seconda rivoluzione industriale\allumin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5537" y="0"/>
            <a:ext cx="2938463" cy="2938462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71472" y="705603"/>
            <a:ext cx="807246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SETTORI TRAINANTI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36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Settore</a:t>
            </a:r>
            <a:r>
              <a:rPr kumimoji="0" lang="it-IT" sz="36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36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METALLURGICO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ACCIAIO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(che sostituisce il ferro, dato che è robusto ma anche plastico e resistente alle percussioni e al logoramento)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viene inoltre scoperto un nuovo metallo, l’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ALLUMINIO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imon\Desktop\MATERIALI\03 QUINTA\STORIA QUINTA\seconda rivoluzione industriale\John-Davison-Rockefeller-770x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714612" cy="1526529"/>
          </a:xfrm>
          <a:prstGeom prst="rect">
            <a:avLst/>
          </a:prstGeom>
          <a:noFill/>
        </p:spPr>
      </p:pic>
      <p:pic>
        <p:nvPicPr>
          <p:cNvPr id="4099" name="Picture 3" descr="C:\Users\simon\Desktop\MATERIALI\03 QUINTA\STORIA QUINTA\seconda rivoluzione industriale\plas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500570"/>
            <a:ext cx="2595613" cy="1946710"/>
          </a:xfrm>
          <a:prstGeom prst="rect">
            <a:avLst/>
          </a:prstGeom>
          <a:noFill/>
        </p:spPr>
      </p:pic>
      <p:pic>
        <p:nvPicPr>
          <p:cNvPr id="4101" name="Picture 5" descr="C:\Users\simon\Desktop\MATERIALI\03 QUINTA\STORIA QUINTA\seconda rivoluzione industriale\alfred_nobel_2304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242" y="0"/>
            <a:ext cx="2038758" cy="1428736"/>
          </a:xfrm>
          <a:prstGeom prst="rect">
            <a:avLst/>
          </a:prstGeom>
          <a:noFill/>
        </p:spPr>
      </p:pic>
      <p:pic>
        <p:nvPicPr>
          <p:cNvPr id="4100" name="Picture 4" descr="C:\Users\simon\Desktop\MATERIALI\03 QUINTA\STORIA QUINTA\seconda rivoluzione industriale\occorente-per-colorare-a-tempe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238628"/>
            <a:ext cx="3929058" cy="2619372"/>
          </a:xfrm>
          <a:prstGeom prst="rect">
            <a:avLst/>
          </a:prstGeom>
          <a:noFill/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44" y="1214422"/>
            <a:ext cx="88011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ettore </a:t>
            </a:r>
            <a:r>
              <a:rPr kumimoji="0" lang="it-IT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CHIMICO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vengono create le prime materie PLASTICHE, l’INSETTICIDA, l’ESPLOSIVO; si comincia a fare uso del PETROLIO. </a:t>
            </a:r>
            <a:r>
              <a:rPr lang="it-IT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engono creati i primi COLORI IN TUBETTO, fondamentali per lo sviluppo dell’Impressionismo.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114" descr="collega2-depositphotos-bgremo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5857892"/>
            <a:ext cx="917579" cy="883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imon\Desktop\MATERIALI\03 QUINTA\STORIA QUINTA\seconda rivoluzione industriale\lampad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792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1571612"/>
            <a:ext cx="8643998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Nasce l’industria </a:t>
            </a:r>
            <a:r>
              <a:rPr lang="it-IT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ELETTRICA</a:t>
            </a:r>
            <a:endParaRPr lang="it-IT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Prime centrali elettriche (</a:t>
            </a:r>
            <a:r>
              <a:rPr lang="it-IT" sz="3200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TERMOelettriche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 </a:t>
            </a:r>
            <a:r>
              <a:rPr lang="it-IT" sz="3200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IDROelettriche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 prima e più importante applicazione fu certamente l’</a:t>
            </a:r>
            <a:r>
              <a:rPr lang="it-IT" sz="32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ILLUMINAZIONE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grazie anche all’invenzione della </a:t>
            </a:r>
            <a:r>
              <a:rPr lang="it-IT" sz="32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LAMPADINA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(inventata da </a:t>
            </a:r>
            <a:r>
              <a:rPr lang="it-IT" sz="32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EDISON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). Possono svilupparsi così anche i primi ELETTRODOMESTICI.</a:t>
            </a:r>
            <a:endParaRPr lang="it-IT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imon\Desktop\MATERIALI\03 QUINTA\STORIA QUINTA\seconda rivoluzione industriale\antibiotici-1.jpg"/>
          <p:cNvPicPr>
            <a:picLocks noChangeAspect="1" noChangeArrowheads="1"/>
          </p:cNvPicPr>
          <p:nvPr/>
        </p:nvPicPr>
        <p:blipFill>
          <a:blip r:embed="rId2" cstate="print"/>
          <a:srcRect l="-2067" r="11088"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57158" y="1643050"/>
            <a:ext cx="8429684" cy="5016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Settore </a:t>
            </a:r>
            <a:r>
              <a:rPr lang="it-IT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MEDICO</a:t>
            </a:r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prima ASPIRINA (Bayer)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1928: ANTIBIOTICI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prima RADIOGRAFIA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scoperti il bacillo della TUBERCOLOSI (grazie alle ricerche del biologo </a:t>
            </a:r>
            <a:r>
              <a:rPr lang="it-IT" sz="32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Pasteur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 a cui si deve anche la pastorizzazione, in campo alimentare – e del tedesco </a:t>
            </a:r>
            <a:r>
              <a:rPr lang="it-IT" sz="32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Koch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 e i GRUPPI SANGUIGNI.</a:t>
            </a:r>
            <a:endParaRPr lang="it-IT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imon\Desktop\MATERIALI\03 QUINTA\STORIA QUINTA\seconda rivoluzione industriale\bicicle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464827"/>
            <a:ext cx="3190897" cy="239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simon\Desktop\MATERIALI\03 QUINTA\STORIA QUINTA\seconda rivoluzione industriale\modello 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6088" y="0"/>
            <a:ext cx="5747912" cy="3232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simon\Desktop\MATERIALI\03 QUINTA\STORIA QUINTA\seconda rivoluzione industriale\aer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928802"/>
            <a:ext cx="4051818" cy="3000396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428596" y="785794"/>
            <a:ext cx="3429024" cy="45243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Nascono nuovi </a:t>
            </a:r>
            <a:r>
              <a:rPr lang="it-IT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mezzi di TRASPORTO</a:t>
            </a:r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(la MACCHINA, grazie all’invenzione del motore a scoppio; l’AEREO) </a:t>
            </a:r>
            <a:r>
              <a:rPr lang="it-IT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e…</a:t>
            </a:r>
            <a:endParaRPr lang="it-IT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714356"/>
            <a:ext cx="4572000" cy="550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di </a:t>
            </a:r>
            <a:r>
              <a:rPr lang="it-IT" sz="32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COMUNICAZIONE</a:t>
            </a:r>
            <a:r>
              <a:rPr lang="it-IT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(il TELEGRAFO di Marconi; il TELEFONO di </a:t>
            </a:r>
            <a:r>
              <a:rPr lang="it-IT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Meucci</a:t>
            </a:r>
            <a:r>
              <a:rPr lang="it-IT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 Bell; ma anche il CINEMA, con le prime proiezioni dei fratelli Lumière del 1895, e la RADIO, centrale nei primi cinquanta anni del Novecento).</a:t>
            </a:r>
            <a:endParaRPr lang="it-IT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simon\Desktop\MATERIALI\03 QUINTA\STORIA QUINTA\seconda rivoluzione industriale\cin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643182"/>
            <a:ext cx="2777973" cy="3929066"/>
          </a:xfrm>
          <a:prstGeom prst="rect">
            <a:avLst/>
          </a:prstGeom>
          <a:noFill/>
        </p:spPr>
      </p:pic>
      <p:pic>
        <p:nvPicPr>
          <p:cNvPr id="8195" name="Picture 3" descr="C:\Users\simon\Desktop\MATERIALI\03 QUINTA\STORIA QUINTA\seconda rivoluzione industriale\ra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85728"/>
            <a:ext cx="1785950" cy="2158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1009</Words>
  <Application>Microsoft Office PowerPoint</Application>
  <PresentationFormat>Presentazione su schermo (4:3)</PresentationFormat>
  <Paragraphs>92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SECONDA RIVOLUZIONE INDUSTRIALE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rivoluzione industriale</dc:title>
  <dc:creator>simone.dell@libero.it</dc:creator>
  <cp:lastModifiedBy>simone.dell@libero.it</cp:lastModifiedBy>
  <cp:revision>9</cp:revision>
  <dcterms:created xsi:type="dcterms:W3CDTF">2022-09-20T09:19:04Z</dcterms:created>
  <dcterms:modified xsi:type="dcterms:W3CDTF">2022-09-22T13:37:08Z</dcterms:modified>
</cp:coreProperties>
</file>